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86429" autoAdjust="0"/>
  </p:normalViewPr>
  <p:slideViewPr>
    <p:cSldViewPr>
      <p:cViewPr>
        <p:scale>
          <a:sx n="90" d="100"/>
          <a:sy n="90" d="100"/>
        </p:scale>
        <p:origin x="-2490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43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FD9D-FDFA-4720-BC29-664253209712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23155-5E46-4F0D-8E10-D7A60D12BB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89248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ahoma" pitchFamily="34" charset="0"/>
                <a:cs typeface="Tahoma" pitchFamily="34" charset="0"/>
              </a:rPr>
              <a:t>Алгоритм действий работодателя  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dirty="0" smtClean="0"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cs typeface="Tahoma" pitchFamily="34" charset="0"/>
              </a:rPr>
              <a:t>(юридические лица и индивидуальные предприниматели,</a:t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r>
              <a:rPr lang="ru-RU" sz="2400" dirty="0" smtClean="0">
                <a:latin typeface="Tahoma" pitchFamily="34" charset="0"/>
                <a:cs typeface="Tahoma" pitchFamily="34" charset="0"/>
              </a:rPr>
              <a:t> зарегистрированные до 01.01.2021 года),</a:t>
            </a:r>
            <a:br>
              <a:rPr lang="ru-RU" sz="2400" dirty="0" smtClean="0">
                <a:latin typeface="Tahoma" pitchFamily="34" charset="0"/>
                <a:cs typeface="Tahoma" pitchFamily="34" charset="0"/>
              </a:rPr>
            </a:br>
            <a:r>
              <a:rPr lang="ru-RU" b="1" dirty="0">
                <a:latin typeface="Tahoma" pitchFamily="34" charset="0"/>
                <a:cs typeface="Tahoma" pitchFamily="34" charset="0"/>
              </a:rPr>
              <a:t>желающего получить субсидию при трудоустройстве безработных граждан</a:t>
            </a: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4365104"/>
            <a:ext cx="4572000" cy="2286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4719391" y="6611779"/>
            <a:ext cx="44246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* Рекомендуется органами службы занятости населения Ростовской области 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404664"/>
            <a:ext cx="8784976" cy="1008112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632848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Цель предоставления субсидии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2956956"/>
            <a:ext cx="4580981" cy="89531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1 января 2021 г. были зарегистрированы в качестве безработных  граждан в органах службы занятости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9092" y="4844376"/>
            <a:ext cx="4592948" cy="187220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дату заключения трудового договора с работодателем не имели работы, не были зарегистрированы в качестве индивидуального предпринимателя, главы крестьянского (фермерского) хозяйства, единоличного исполнительного органа юридического лица, а также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не применяли специальный налоговый режим «Налог на профессиональный доход»</a:t>
            </a:r>
            <a:endParaRPr lang="ru-RU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4005064"/>
            <a:ext cx="4592856" cy="7200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ahoma" pitchFamily="34" charset="0"/>
                <a:cs typeface="Tahoma" pitchFamily="34" charset="0"/>
              </a:rPr>
              <a:t>на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дату направления органами службы занятости для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трудоустройств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к работодателю являлись безработными гражданами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2410691" y="2600696"/>
            <a:ext cx="142503" cy="3332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426920"/>
            <a:ext cx="7776864" cy="115212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Частичная компенсация затрат работодателя на выплату заработной платы работникам из числа трудоустроенных безработных граждан, которые отвечают критериям</a:t>
            </a:r>
            <a:endParaRPr lang="ru-RU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07504" y="314096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07504" y="4221088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07504" y="5685631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504" y="3212976"/>
            <a:ext cx="72008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20072" y="2924944"/>
            <a:ext cx="3456384" cy="37124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ВАЖНО!</a:t>
            </a:r>
          </a:p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Трудоустройство должно осуществляться  на постоянную основу</a:t>
            </a:r>
          </a:p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на условиях полного рабочего дня с заработной платой принятых на работу в рамках программы безработных граждан не ниже величины МРОТ.</a:t>
            </a:r>
          </a:p>
          <a:p>
            <a:pPr algn="ctr"/>
            <a:endParaRPr lang="ru-RU" sz="14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400" b="1" dirty="0" smtClean="0">
                <a:latin typeface="Tahoma" pitchFamily="34" charset="0"/>
                <a:cs typeface="Tahoma" pitchFamily="34" charset="0"/>
              </a:rPr>
              <a:t>На 15 декабря 2021 года  не менее 80 % численности трудоустроенных  безработных граждан должны сохранить занятость</a:t>
            </a:r>
          </a:p>
          <a:p>
            <a:pPr algn="ctr"/>
            <a:endParaRPr lang="ru-RU" sz="14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6894247" y="2583983"/>
            <a:ext cx="142503" cy="3332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404664"/>
            <a:ext cx="8784976" cy="1008112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Размер и порядок предоставления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1556792"/>
            <a:ext cx="3960440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Размер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44008" y="1556792"/>
            <a:ext cx="3960440" cy="5760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ahoma" pitchFamily="34" charset="0"/>
                <a:cs typeface="Tahoma" pitchFamily="34" charset="0"/>
              </a:rPr>
              <a:t>Предоставление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7544" y="2348880"/>
            <a:ext cx="4032448" cy="42484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величина минимального размера оплаты труда</a:t>
            </a:r>
            <a:r>
              <a:rPr lang="ru-RU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(установлен Федеральным законом «О минимальном размере оплаты труда»),</a:t>
            </a:r>
          </a:p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увеличенная на сумму  страховых взносов </a:t>
            </a:r>
            <a:br>
              <a:rPr lang="ru-RU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dirty="0" smtClean="0">
                <a:latin typeface="Tahoma" pitchFamily="34" charset="0"/>
                <a:cs typeface="Tahoma" pitchFamily="34" charset="0"/>
              </a:rPr>
              <a:t>в государственные внебюджетные фонды,</a:t>
            </a:r>
          </a:p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за каждого трудоустроенного безработного гражданина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4008" y="4869160"/>
            <a:ext cx="4104456" cy="172819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по истечении</a:t>
            </a:r>
            <a:br>
              <a:rPr lang="ru-RU" sz="1600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 1-го, 3-го, 6-го</a:t>
            </a:r>
            <a:br>
              <a:rPr lang="ru-RU" sz="1600" b="1" dirty="0" smtClean="0">
                <a:latin typeface="Tahoma" pitchFamily="34" charset="0"/>
                <a:cs typeface="Tahoma" pitchFamily="34" charset="0"/>
              </a:rPr>
            </a:br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 месяца работы трудоустроенного безработного гражданина</a:t>
            </a:r>
          </a:p>
          <a:p>
            <a:pPr algn="ctr"/>
            <a:endParaRPr lang="ru-RU" sz="1000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b="1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644008" y="2348880"/>
            <a:ext cx="4104456" cy="244827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Фондом социального страхования Российской Федерации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(без заключения соглашения </a:t>
            </a:r>
          </a:p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о представлении субсидии) </a:t>
            </a:r>
          </a:p>
          <a:p>
            <a:pPr algn="ctr"/>
            <a:r>
              <a:rPr lang="ru-RU" sz="1600" b="1" dirty="0" smtClean="0">
                <a:latin typeface="Tahoma" pitchFamily="34" charset="0"/>
                <a:cs typeface="Tahoma" pitchFamily="34" charset="0"/>
              </a:rPr>
              <a:t>путем перечисления на расчетный счет работодателя, открытый в российской кредитной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трелка вправо 19"/>
          <p:cNvSpPr/>
          <p:nvPr/>
        </p:nvSpPr>
        <p:spPr>
          <a:xfrm rot="10800000">
            <a:off x="4427984" y="4221088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820472" cy="112474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0"/>
            <a:ext cx="8892479" cy="98072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Алгоритм действий в рамках участия в мероприятии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052736"/>
            <a:ext cx="5328592" cy="20162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3284984"/>
            <a:ext cx="4176464" cy="19442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6618" y="3277590"/>
            <a:ext cx="4248472" cy="194421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Направление информации о приеме на работу гражданина в центр занятости населения, оказавший содействие </a:t>
            </a:r>
            <a:br>
              <a:rPr lang="ru-RU" sz="1300" dirty="0" smtClean="0">
                <a:latin typeface="Tahoma" pitchFamily="34" charset="0"/>
                <a:cs typeface="Tahoma" pitchFamily="34" charset="0"/>
              </a:rPr>
            </a:br>
            <a:r>
              <a:rPr lang="ru-RU" sz="1300" dirty="0" smtClean="0">
                <a:latin typeface="Tahoma" pitchFamily="34" charset="0"/>
                <a:cs typeface="Tahoma" pitchFamily="34" charset="0"/>
              </a:rPr>
              <a:t>в подборе необходимых работников из числа безработных граждан, не позднее 1 дня после трудоустройства</a:t>
            </a:r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980728"/>
            <a:ext cx="3312368" cy="208823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1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Направление работодателем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 в органы службы занятости населения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заявления с приложением перечня свободных рабочих мест </a:t>
            </a:r>
            <a:r>
              <a:rPr lang="ru-RU" sz="11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1100" dirty="0" smtClean="0">
                <a:latin typeface="Tahoma" pitchFamily="34" charset="0"/>
                <a:cs typeface="Tahoma" pitchFamily="34" charset="0"/>
              </a:rPr>
            </a:br>
            <a:r>
              <a:rPr lang="ru-RU" sz="1100" dirty="0" smtClean="0">
                <a:latin typeface="Tahoma" pitchFamily="34" charset="0"/>
                <a:cs typeface="Tahoma" pitchFamily="34" charset="0"/>
              </a:rPr>
              <a:t>и вакантных должностей, на которые предполагается трудоустройство безработных граждан </a:t>
            </a:r>
            <a:r>
              <a:rPr lang="ru-RU" sz="1100" b="1" dirty="0" smtClean="0">
                <a:latin typeface="Tahoma" pitchFamily="34" charset="0"/>
                <a:cs typeface="Tahoma" pitchFamily="34" charset="0"/>
              </a:rPr>
              <a:t>с использованием </a:t>
            </a:r>
            <a:r>
              <a:rPr lang="ru-RU" sz="11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личного кабинета системы «Общероссийская база вакансий «Работа в России» </a:t>
            </a:r>
          </a:p>
          <a:p>
            <a:pPr algn="ctr"/>
            <a:r>
              <a:rPr lang="ru-RU" sz="11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не  позднее 1 сентября 2021 года</a:t>
            </a:r>
          </a:p>
          <a:p>
            <a:pPr algn="ctr"/>
            <a:r>
              <a:rPr lang="en-US" sz="13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https</a:t>
            </a:r>
            <a:r>
              <a:rPr lang="ru-RU" sz="13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://</a:t>
            </a:r>
            <a:r>
              <a:rPr lang="en-US" sz="13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trudvsem.ru</a:t>
            </a:r>
            <a:endParaRPr lang="ru-RU" sz="13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0" y="980728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724128" y="213285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6696236" y="303295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12160" y="1052736"/>
            <a:ext cx="2880320" cy="20162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Оказание органами службы занятости работодателю содействия в подборе необходимых работников из числа безработных граждан, подходящих под критерии  </a:t>
            </a:r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868144" y="980728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016" y="4005064"/>
            <a:ext cx="208823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принятые на работу в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в рамках программы безработные граждане должны быть трудоустроены на условиях полного рабочего дня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48264" y="4005064"/>
            <a:ext cx="194421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заработная плата принятых на работу 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в рамках программы безработных граждан </a:t>
            </a:r>
          </a:p>
          <a:p>
            <a:pPr algn="ctr"/>
            <a:r>
              <a:rPr lang="ru-RU" sz="1100" dirty="0" smtClean="0">
                <a:latin typeface="Tahoma" pitchFamily="34" charset="0"/>
                <a:cs typeface="Tahoma" pitchFamily="34" charset="0"/>
              </a:rPr>
              <a:t>не должна быть ниже величины МРОТ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8024" y="3356992"/>
            <a:ext cx="40324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Оформление работодателем трудовых отношений	</a:t>
            </a: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4644008" y="3212976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97474" y="3186313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35696" y="5301208"/>
            <a:ext cx="5328592" cy="14401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63688" y="5301208"/>
            <a:ext cx="3096344" cy="14202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2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200" dirty="0" smtClean="0">
                <a:latin typeface="Tahoma" pitchFamily="34" charset="0"/>
                <a:cs typeface="Tahoma" pitchFamily="34" charset="0"/>
              </a:rPr>
              <a:t>Направление работодателем заявления в Фонд социального страхования Российской Федерации в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Единую интегрированную информационную систему «Соцстрах»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не позднее 1 ноября 2021 года</a:t>
            </a:r>
          </a:p>
          <a:p>
            <a:pPr algn="ctr"/>
            <a:r>
              <a:rPr lang="en-US" sz="1500" b="1" dirty="0" smtClean="0">
                <a:solidFill>
                  <a:srgbClr val="FF0000"/>
                </a:solidFill>
              </a:rPr>
              <a:t>https://r61.fss.ru/</a:t>
            </a:r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endParaRPr lang="ru-RU" sz="12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sz="13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1619672" y="522920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Стрелка углом вверх 24"/>
          <p:cNvSpPr/>
          <p:nvPr/>
        </p:nvSpPr>
        <p:spPr>
          <a:xfrm rot="5400000">
            <a:off x="806811" y="4992404"/>
            <a:ext cx="360040" cy="83363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275856" y="1052736"/>
            <a:ext cx="2448272" cy="2016224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788024" y="5301208"/>
            <a:ext cx="2736304" cy="1440160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0"/>
            <a:ext cx="9144000" cy="1484784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749480" cy="5040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Порядок подачи заявления в Фонд социального страхования Российской Федерации</a:t>
            </a:r>
            <a:r>
              <a:rPr lang="ru-RU" sz="36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600" dirty="0" smtClean="0">
                <a:latin typeface="Tahoma" pitchFamily="34" charset="0"/>
                <a:cs typeface="Tahoma" pitchFamily="34" charset="0"/>
              </a:rPr>
            </a:br>
            <a:r>
              <a:rPr lang="ru-RU" sz="32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ru-RU" sz="3200" dirty="0" smtClean="0">
                <a:latin typeface="Tahoma" pitchFamily="34" charset="0"/>
                <a:cs typeface="Tahoma" pitchFamily="34" charset="0"/>
              </a:rPr>
            </a:b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628800"/>
            <a:ext cx="8640960" cy="48965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algn="ctr"/>
            <a:endParaRPr lang="ru-RU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916832"/>
            <a:ext cx="144016" cy="21602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132856"/>
            <a:ext cx="8424936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не ранее чем через месяц после даты, с которой трудоустроенный в рамках мероприятия безработный гражданин приступил к исполнению трудовых обязанностей</a:t>
            </a:r>
            <a:br>
              <a:rPr lang="ru-RU" dirty="0" smtClean="0">
                <a:latin typeface="Tahoma" pitchFamily="34" charset="0"/>
                <a:cs typeface="Tahoma" pitchFamily="34" charset="0"/>
              </a:rPr>
            </a:br>
            <a:r>
              <a:rPr lang="ru-RU" dirty="0" smtClean="0">
                <a:latin typeface="Tahoma" pitchFamily="34" charset="0"/>
                <a:cs typeface="Tahoma" pitchFamily="34" charset="0"/>
              </a:rPr>
              <a:t> в соответствии с трудовым договором,</a:t>
            </a:r>
          </a:p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но не позднее 1 ноября текущего финансового года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63888" y="1628800"/>
            <a:ext cx="2160240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ahoma" pitchFamily="34" charset="0"/>
                <a:cs typeface="Tahoma" pitchFamily="34" charset="0"/>
              </a:rPr>
              <a:t>Срок</a:t>
            </a:r>
          </a:p>
        </p:txBody>
      </p:sp>
      <p:sp>
        <p:nvSpPr>
          <p:cNvPr id="11" name="Стрелка вниз 10"/>
          <p:cNvSpPr/>
          <p:nvPr/>
        </p:nvSpPr>
        <p:spPr>
          <a:xfrm rot="3475220" flipH="1">
            <a:off x="4213516" y="3878687"/>
            <a:ext cx="212909" cy="461437"/>
          </a:xfrm>
          <a:prstGeom prst="downArrow">
            <a:avLst>
              <a:gd name="adj1" fmla="val 50000"/>
              <a:gd name="adj2" fmla="val 5089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6" y="4221088"/>
            <a:ext cx="4032448" cy="20882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ahoma" pitchFamily="34" charset="0"/>
                <a:cs typeface="Tahoma" pitchFamily="34" charset="0"/>
              </a:rPr>
              <a:t>Подписание усиленной квалифицированной электронной подписью или простой электронной подписью уполномоченного сотрудника </a:t>
            </a:r>
            <a:endParaRPr lang="ru-RU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99992" y="4221088"/>
            <a:ext cx="4464496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Предоставление в федеральную государственную информационную систему «Единая интегрированная информационная система «Соцстрах» </a:t>
            </a:r>
            <a:endParaRPr lang="en-US" sz="13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ru-RU" sz="1300" dirty="0" smtClean="0">
                <a:latin typeface="Tahoma" pitchFamily="34" charset="0"/>
                <a:cs typeface="Tahoma" pitchFamily="34" charset="0"/>
              </a:rPr>
              <a:t>с </a:t>
            </a:r>
            <a:r>
              <a:rPr lang="ru-RU" sz="1300" dirty="0" smtClean="0">
                <a:latin typeface="Tahoma" pitchFamily="34" charset="0"/>
                <a:cs typeface="Tahoma" pitchFamily="34" charset="0"/>
              </a:rPr>
              <a:t>использованием </a:t>
            </a:r>
            <a:r>
              <a:rPr lang="ru-RU" sz="1300" dirty="0" smtClean="0">
                <a:latin typeface="Tahoma" pitchFamily="34" charset="0"/>
                <a:cs typeface="Tahoma" pitchFamily="34" charset="0"/>
              </a:rPr>
              <a:t>информационных систем работодателя либо с помощью</a:t>
            </a:r>
            <a:r>
              <a:rPr lang="en-US" sz="1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300" dirty="0" smtClean="0">
                <a:latin typeface="Tahoma" pitchFamily="34" charset="0"/>
                <a:cs typeface="Tahoma" pitchFamily="34" charset="0"/>
              </a:rPr>
              <a:t>программного обеспечения, предоставляемого Фондом Социального страхования на безвозмездной основе посредством внешних сервисов информационного взаимодействия </a:t>
            </a:r>
            <a:endParaRPr lang="ru-RU" sz="13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8255352" flipH="1">
            <a:off x="4623453" y="3856621"/>
            <a:ext cx="185127" cy="461437"/>
          </a:xfrm>
          <a:prstGeom prst="downArrow">
            <a:avLst>
              <a:gd name="adj1" fmla="val 50000"/>
              <a:gd name="adj2" fmla="val 50892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5776" y="3717032"/>
            <a:ext cx="4176464" cy="28803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itchFamily="34" charset="0"/>
                <a:cs typeface="Tahoma" pitchFamily="34" charset="0"/>
              </a:rPr>
              <a:t>Требования к заявлению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528" y="0"/>
            <a:ext cx="8820472" cy="1412776"/>
          </a:xfrm>
          <a:prstGeom prst="roundRect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0"/>
            <a:ext cx="8892479" cy="11521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Условия для включения работодателя в реестр для предоставления субсидии</a:t>
            </a:r>
            <a:endParaRPr lang="ru-RU" sz="3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1340768"/>
            <a:ext cx="8856984" cy="5517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smtClean="0"/>
              <a:t>      Ваша организация может принять участие в программе государственной поддержки, если:</a:t>
            </a:r>
            <a:endParaRPr lang="ru-RU" sz="1500" dirty="0" smtClean="0"/>
          </a:p>
          <a:p>
            <a:endParaRPr lang="ru-RU" sz="1200" dirty="0" smtClean="0"/>
          </a:p>
          <a:p>
            <a:r>
              <a:rPr lang="ru-RU" sz="1200" dirty="0" smtClean="0"/>
              <a:t>Официально зарегистрирована до 1 января 2021 года.</a:t>
            </a:r>
          </a:p>
          <a:p>
            <a:endParaRPr lang="ru-RU" sz="1200" dirty="0" smtClean="0"/>
          </a:p>
          <a:p>
            <a:r>
              <a:rPr lang="ru-RU" sz="1200" dirty="0" smtClean="0"/>
              <a:t>У организации отсутствуют задолженности по: </a:t>
            </a:r>
          </a:p>
          <a:p>
            <a:pPr lvl="1"/>
            <a:r>
              <a:rPr lang="ru-RU" sz="1200" dirty="0" smtClean="0"/>
              <a:t>уплате налогов, сборов, страховых взносов, пеней, штрафов и процентов, подлежащих уплате в соответствии с законодательством Российской Федерации;</a:t>
            </a:r>
          </a:p>
          <a:p>
            <a:pPr lvl="1"/>
            <a:r>
              <a:rPr lang="ru-RU" sz="1200" dirty="0" smtClean="0"/>
              <a:t>возврату в федеральный бюджет субсидий, бюджетных инвестиций и задолженность перед федеральным бюджетом;</a:t>
            </a:r>
          </a:p>
          <a:p>
            <a:pPr lvl="1"/>
            <a:r>
              <a:rPr lang="ru-RU" sz="1200" dirty="0" smtClean="0"/>
              <a:t>заработной плате.</a:t>
            </a:r>
          </a:p>
          <a:p>
            <a:r>
              <a:rPr lang="ru-RU" sz="1200" dirty="0" smtClean="0"/>
              <a:t>Не находится в процессе реорганизации, ликвидации, банкротства и ваша деятельность не была приостановлена или прекращена.</a:t>
            </a:r>
          </a:p>
          <a:p>
            <a:endParaRPr lang="ru-RU" sz="1200" dirty="0" smtClean="0"/>
          </a:p>
          <a:p>
            <a:r>
              <a:rPr lang="ru-RU" sz="1200" dirty="0" smtClean="0"/>
              <a:t>Не получает средства из федерального бюджета в рамках иных программ в целях возмещения затрат, связанных с трудоустройством безработных граждан.</a:t>
            </a:r>
          </a:p>
          <a:p>
            <a:endParaRPr lang="ru-RU" sz="1200" dirty="0" smtClean="0"/>
          </a:p>
          <a:p>
            <a:r>
              <a:rPr lang="ru-RU" sz="1200" dirty="0" smtClean="0"/>
              <a:t>В уставном (складочном) капитале вашей организации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не предусматривающих раскрытия и предоставления информации при проведении финансовых операций в отношении таких юридических лиц, в совокупности не превышает 50 процентов.</a:t>
            </a:r>
          </a:p>
          <a:p>
            <a:endParaRPr lang="ru-RU" sz="1200" dirty="0" smtClean="0"/>
          </a:p>
          <a:p>
            <a:r>
              <a:rPr lang="ru-RU" sz="1200" dirty="0" smtClean="0"/>
              <a:t>Руководитель, члены коллегиального исполнительного органа, лицо, исполняющее функции единоличного исполнительного органа, или главный бухгалтер вашей организации не внесены в реестр дисквалифицированных лиц.</a:t>
            </a:r>
          </a:p>
          <a:p>
            <a:endParaRPr lang="ru-RU" sz="1200" dirty="0" smtClean="0"/>
          </a:p>
          <a:p>
            <a:r>
              <a:rPr lang="ru-RU" sz="1200" dirty="0" smtClean="0"/>
              <a:t>Ваша организация не является заемщиком в соответствии с постановлением Правительства Российской Федерации "Об утверждении Правил предоставления субсидий из федерального бюджета российским кредитным организациям на возмещение недополученных ими доходов по кредитам, выданным в 2021 году юридическим лицам и индивидуальным предпринимателям на восстановление предпринимательской деятельности".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662</Words>
  <Application>Microsoft Office PowerPoint</Application>
  <PresentationFormat>Экран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Алгоритм действий работодателя   (юридические лица и индивидуальные предприниматели,  зарегистрированные до 01.01.2021 года), желающего получить субсидию при трудоустройстве безработных граждан</vt:lpstr>
      <vt:lpstr>Цель предоставления субсидии</vt:lpstr>
      <vt:lpstr>Размер и порядок предоставления</vt:lpstr>
      <vt:lpstr>Алгоритм действий в рамках участия в мероприятии</vt:lpstr>
      <vt:lpstr> Порядок подачи заявления в Фонд социального страхования Российской Федерации  </vt:lpstr>
      <vt:lpstr>Условия для включения работодателя в реестр для предоставления субсидии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работодателя   (юридическое лицо или индивидуальный предприниматель), желающего получить субсидию при трудоустройстве безработных граждан</dc:title>
  <dc:creator>o_gubareva</dc:creator>
  <cp:lastModifiedBy>a_levenets</cp:lastModifiedBy>
  <cp:revision>49</cp:revision>
  <dcterms:created xsi:type="dcterms:W3CDTF">2021-03-29T13:31:12Z</dcterms:created>
  <dcterms:modified xsi:type="dcterms:W3CDTF">2021-04-08T09:18:26Z</dcterms:modified>
</cp:coreProperties>
</file>