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7" r:id="rId3"/>
    <p:sldId id="286" r:id="rId4"/>
    <p:sldId id="258" r:id="rId5"/>
    <p:sldId id="259" r:id="rId6"/>
    <p:sldId id="260" r:id="rId7"/>
    <p:sldId id="261" r:id="rId8"/>
    <p:sldId id="262" r:id="rId9"/>
    <p:sldId id="281" r:id="rId10"/>
    <p:sldId id="264" r:id="rId11"/>
    <p:sldId id="282" r:id="rId12"/>
    <p:sldId id="265" r:id="rId13"/>
    <p:sldId id="266" r:id="rId14"/>
    <p:sldId id="270" r:id="rId15"/>
    <p:sldId id="276" r:id="rId16"/>
    <p:sldId id="284" r:id="rId17"/>
    <p:sldId id="283" r:id="rId18"/>
    <p:sldId id="267" r:id="rId19"/>
    <p:sldId id="268" r:id="rId20"/>
    <p:sldId id="278" r:id="rId21"/>
    <p:sldId id="269" r:id="rId22"/>
    <p:sldId id="272" r:id="rId23"/>
    <p:sldId id="271" r:id="rId24"/>
    <p:sldId id="273" r:id="rId25"/>
    <p:sldId id="274" r:id="rId26"/>
    <p:sldId id="275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857" autoAdjust="0"/>
  </p:normalViewPr>
  <p:slideViewPr>
    <p:cSldViewPr>
      <p:cViewPr varScale="1">
        <p:scale>
          <a:sx n="102" d="100"/>
          <a:sy n="102" d="100"/>
        </p:scale>
        <p:origin x="-2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8D7D9-A8DE-4300-9F7B-FA76A9CBA3A0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C477648-0755-4F76-87A0-38C1AC610D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01F56-7CC4-4CFC-82A1-839FCB3A6F35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755E8-9431-4187-BA3F-B81D20DBBC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4776FBBD-CEFD-41DF-9C75-6E29227CD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31069-B3D0-4D96-8717-51182725FE54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7A84E-366C-43A8-ABE6-7A5CCAF0D85F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A4FBEBA-A38C-46BF-96E5-E669F0CB2A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B4C37-3E36-407D-B304-8DD0671D6F79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190D659-530E-4B30-98B7-376F149FA6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104E8B4E-E26E-4F1D-908D-40551F70AE1D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010FD-5D31-43FF-A075-71D40866DE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A51D7-2790-459C-94B9-77B8B12262AA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C9817E-DF00-4106-95D6-F9B45CA01E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70FFD-5435-4840-BFAD-66CDB8D1D2AA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C7C49246-2FA1-4034-87DA-A323F3FA9B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F5000-4ED9-4B90-BD09-D7301BB965AE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DB02BF-1E0D-445E-AC97-FC4AC43C19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7090A8-3B65-404B-9210-8462F786CD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77659-2645-40B2-B9BA-209BEF582B30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B18A94B-2A4F-48FA-AF82-7EEE5B2452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19635F2F-FA0C-411A-8A46-E7A5FA44865C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6EAE1E-3D24-4636-936E-893A350BDDA8}" type="datetimeFigureOut">
              <a:rPr lang="ru-RU" smtClean="0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990ED48-5ACA-420A-BC38-D106C0CF7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САРКЕЛОВСКОЕ СЕЛЬСКОЕ ПОСЕЛЕНИЕ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520392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563231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dirty="0" smtClean="0"/>
              <a:t>Доходы от использования имущества, находящегося в государственной и муниципальной собственности</a:t>
            </a:r>
            <a:endParaRPr lang="ru-RU" sz="2400" dirty="0" smtClean="0"/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algn="ctr"/>
            <a:r>
              <a:rPr lang="ru-RU" sz="2400" dirty="0" smtClean="0"/>
              <a:t>Доходы от использования имущества, находящегося в муниципальной собственности, подлежащие зачисление в бюджет поселения на 2019 год прогнозируются в сумме  92,2 тыс. рублей. В 2020-2021 годах прогнозируется в сумме 95,7 тыс. рублей и 99,5 тыс. рублей соответственно, В составе доходов от использования имущества, находящегося в муниципальной  собственности, учтены доходы от сдачи в аренду имущества составляющего казну сельских поселений (за исключением земельных участков)</a:t>
            </a:r>
          </a:p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1459" y="914795"/>
            <a:ext cx="8555170" cy="37856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Штрафы, санкции, возмещение ущерба</a:t>
            </a:r>
            <a:endParaRPr lang="ru-RU" sz="2400" dirty="0" smtClean="0"/>
          </a:p>
          <a:p>
            <a:r>
              <a:rPr lang="ru-RU" sz="2400" b="1" i="1" dirty="0" smtClean="0"/>
              <a:t> </a:t>
            </a:r>
            <a:endParaRPr lang="ru-RU" sz="2400" dirty="0" smtClean="0"/>
          </a:p>
          <a:p>
            <a:pPr algn="r"/>
            <a:r>
              <a:rPr lang="ru-RU" sz="2400" dirty="0" smtClean="0"/>
              <a:t>Штрафы, санкции, возмещение ущерба</a:t>
            </a:r>
          </a:p>
          <a:p>
            <a:pPr algn="r"/>
            <a:r>
              <a:rPr lang="ru-RU" sz="2400" dirty="0" smtClean="0"/>
              <a:t>в 2019 году прогнозируются в сумме </a:t>
            </a:r>
          </a:p>
          <a:p>
            <a:pPr algn="r"/>
            <a:r>
              <a:rPr lang="ru-RU" sz="2400" dirty="0" smtClean="0"/>
              <a:t>11,3 тыс. рублей, в 2020-2021 годах </a:t>
            </a:r>
          </a:p>
          <a:p>
            <a:pPr algn="r"/>
            <a:r>
              <a:rPr lang="ru-RU" sz="2400" dirty="0" smtClean="0"/>
              <a:t>прогнозируются в сумме 11,8 тыс. </a:t>
            </a:r>
          </a:p>
          <a:p>
            <a:pPr algn="r"/>
            <a:r>
              <a:rPr lang="ru-RU" sz="2400" dirty="0" smtClean="0"/>
              <a:t>рублей и 12,3 тыс. рублей </a:t>
            </a:r>
          </a:p>
          <a:p>
            <a:pPr algn="r"/>
            <a:r>
              <a:rPr lang="ru-RU" sz="2400" dirty="0" smtClean="0"/>
              <a:t>соответственно. </a:t>
            </a:r>
          </a:p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Рисунок 3" descr="сыровар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786058"/>
            <a:ext cx="3071834" cy="230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5"/>
          <p:cNvSpPr txBox="1">
            <a:spLocks noChangeArrowheads="1"/>
          </p:cNvSpPr>
          <p:nvPr/>
        </p:nvSpPr>
        <p:spPr bwMode="auto">
          <a:xfrm>
            <a:off x="1068388" y="1341438"/>
            <a:ext cx="409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    </a:t>
            </a:r>
          </a:p>
        </p:txBody>
      </p:sp>
      <p:sp>
        <p:nvSpPr>
          <p:cNvPr id="22540" name="TextBox 6"/>
          <p:cNvSpPr txBox="1">
            <a:spLocks noChangeArrowheads="1"/>
          </p:cNvSpPr>
          <p:nvPr/>
        </p:nvSpPr>
        <p:spPr bwMode="auto">
          <a:xfrm>
            <a:off x="5724525" y="134143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22541" name="TextBox 7"/>
          <p:cNvSpPr txBox="1">
            <a:spLocks noChangeArrowheads="1"/>
          </p:cNvSpPr>
          <p:nvPr/>
        </p:nvSpPr>
        <p:spPr bwMode="auto">
          <a:xfrm>
            <a:off x="4356100" y="184467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85728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БЕЗВОЗМЕЗДНЫЕ ПОСТУПЛЕНИЯ В БЮДЖЕТ СЕЛЬСКОГО ПОСЕЛЕНИЯ</a:t>
            </a:r>
          </a:p>
        </p:txBody>
      </p:sp>
      <p:graphicFrame>
        <p:nvGraphicFramePr>
          <p:cNvPr id="22595" name="Group 67"/>
          <p:cNvGraphicFramePr>
            <a:graphicFrameLocks noGrp="1"/>
          </p:cNvGraphicFramePr>
          <p:nvPr/>
        </p:nvGraphicFramePr>
        <p:xfrm>
          <a:off x="642910" y="1142984"/>
          <a:ext cx="8215314" cy="3908077"/>
        </p:xfrm>
        <a:graphic>
          <a:graphicData uri="http://schemas.openxmlformats.org/drawingml/2006/table">
            <a:tbl>
              <a:tblPr/>
              <a:tblGrid>
                <a:gridCol w="1850296"/>
                <a:gridCol w="1998320"/>
                <a:gridCol w="1437796"/>
                <a:gridCol w="1500198"/>
                <a:gridCol w="1428704"/>
              </a:tblGrid>
              <a:tr h="974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утвержденный бюджет 2018года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2019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2020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2021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8475,2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406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6894,7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406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4249738" y="1335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42852"/>
            <a:ext cx="5214974" cy="224676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РАСХОДЫ БЮДЖЕТА </a:t>
            </a:r>
            <a:r>
              <a:rPr lang="ru-RU" sz="2800" b="1" dirty="0" smtClean="0">
                <a:latin typeface="Monotype Corsiva" pitchFamily="66" charset="0"/>
              </a:rPr>
              <a:t>САРКЕЛОВСКОГО  </a:t>
            </a:r>
            <a:r>
              <a:rPr lang="ru-RU" sz="2800" b="1" dirty="0">
                <a:latin typeface="Monotype Corsiva" pitchFamily="66" charset="0"/>
              </a:rPr>
              <a:t>СЕЛЬСКОГО ПОСЕЛЕНИЯ НА МУНИЦИПАЛЬНЫЕ  ПРОГРАММЫ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28625" y="2214563"/>
            <a:ext cx="8572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Проект бюджета </a:t>
            </a:r>
            <a:r>
              <a:rPr lang="ru-RU" sz="2400" b="1" dirty="0" err="1" smtClean="0">
                <a:latin typeface="Monotype Corsiva" pitchFamily="66" charset="0"/>
              </a:rPr>
              <a:t>Саркеловского</a:t>
            </a:r>
            <a:r>
              <a:rPr lang="ru-RU" sz="2400" b="1" dirty="0" smtClean="0">
                <a:latin typeface="Monotype Corsiva" pitchFamily="66" charset="0"/>
              </a:rPr>
              <a:t> сельского </a:t>
            </a:r>
            <a:r>
              <a:rPr lang="ru-RU" sz="2400" b="1" dirty="0">
                <a:latin typeface="Monotype Corsiva" pitchFamily="66" charset="0"/>
              </a:rPr>
              <a:t>поселения составлен на основе проектов изменений муниципальных программ сельского поселения. </a:t>
            </a:r>
            <a:r>
              <a:rPr lang="ru-RU" sz="2400" b="1" dirty="0" smtClean="0">
                <a:latin typeface="Monotype Corsiva" pitchFamily="66" charset="0"/>
              </a:rPr>
              <a:t>Всего на реализацию муниципальных программ в 2019 году предусмотрено 5939,9 тыс. рублей, в 2020 году – 2141,1 тыс. рублей и в 2021 году – 1941,1 тыс. рублей. В программах на три предстоящих года сосредоточено 56,3,  38,4 и 37,4 процентов соответственно расходов бюджета поселения.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35" name="Group 59"/>
          <p:cNvGraphicFramePr>
            <a:graphicFrameLocks noGrp="1"/>
          </p:cNvGraphicFramePr>
          <p:nvPr/>
        </p:nvGraphicFramePr>
        <p:xfrm>
          <a:off x="250825" y="2000240"/>
          <a:ext cx="8643938" cy="4866495"/>
        </p:xfrm>
        <a:graphic>
          <a:graphicData uri="http://schemas.openxmlformats.org/drawingml/2006/table">
            <a:tbl>
              <a:tblPr/>
              <a:tblGrid>
                <a:gridCol w="3535357"/>
                <a:gridCol w="1866906"/>
                <a:gridCol w="1485900"/>
                <a:gridCol w="1755775"/>
              </a:tblGrid>
              <a:tr h="686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1.Развитие физической культуры и спорта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011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Обеспечение качественными жилищно-коммунальными услугами населения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1272,9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238,8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138,8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5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Развитие культуры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1757,3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5.Энергоэфективность и развитие энергетики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Охрана окружающей среды и рациональное природопользование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9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85728"/>
            <a:ext cx="8715436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</a:t>
            </a:r>
            <a:r>
              <a:rPr lang="ru-RU" sz="2400" b="1" dirty="0">
                <a:latin typeface="Monotype Corsiva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523220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«ОБЩЕГОСУДАРСТВЕННЫЕ ВОПРОСЫ»</a:t>
            </a:r>
          </a:p>
          <a:p>
            <a:r>
              <a:rPr lang="ru-RU" dirty="0" smtClean="0"/>
              <a:t>В проекте бюджета поселения по разделу «Общегосударственные вопросы» в 2019 году предусмотрены бюджетные ассигнования в сумме 4100,2 тыс. рублей, в 2019 году – 3100,7 тыс. рублей и в 2020 году –3151,7 тыс. рублей.</a:t>
            </a:r>
          </a:p>
          <a:p>
            <a:r>
              <a:rPr lang="ru-RU" dirty="0" smtClean="0"/>
              <a:t>Формирование объемов бюджетных ассигнований обусловлено общими подходами к формированию проекта бюджета поселения.</a:t>
            </a:r>
          </a:p>
          <a:p>
            <a:r>
              <a:rPr lang="ru-RU" dirty="0" smtClean="0"/>
              <a:t>В числе основных направлений расходов бюджета поселения по данному разделу предусмотрены средства на:</a:t>
            </a:r>
          </a:p>
          <a:p>
            <a:r>
              <a:rPr lang="ru-RU" dirty="0" smtClean="0"/>
              <a:t>финансовое обеспечение деятельности Администрации </a:t>
            </a:r>
            <a:r>
              <a:rPr lang="ru-RU" dirty="0" err="1" smtClean="0"/>
              <a:t>Саркеловского</a:t>
            </a:r>
            <a:r>
              <a:rPr lang="ru-RU" dirty="0" smtClean="0"/>
              <a:t> сельского поселения  в 2019 году в сумме 4000,0 тыс. рублей, в 2020 году –2897,7 тыс. рублей,  в 2021 году – 2512,9 тыс. рублей;</a:t>
            </a:r>
          </a:p>
          <a:p>
            <a:r>
              <a:rPr lang="ru-RU" dirty="0" smtClean="0"/>
              <a:t>расходы на обеспечение проведения выборов – на 2021 год предусмотрено 300,2 тыс. руб.</a:t>
            </a:r>
          </a:p>
          <a:p>
            <a:r>
              <a:rPr lang="ru-RU" dirty="0" smtClean="0"/>
              <a:t>мероприятия по регулированию отношений по управлению муниципальной собственностью в 2019 году в сумме 50,0 тыс. рублей, в 2020-2021 годах в сумме 20,0 тыс. рублей ежегодно;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553997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«ОБЩЕГОСУДАРСТВЕННЫЕ ВОПРОСЫ</a:t>
            </a:r>
            <a:r>
              <a:rPr lang="ru-RU" sz="3200" b="1" dirty="0" smtClean="0">
                <a:latin typeface="Monotype Corsiva" pitchFamily="66" charset="0"/>
              </a:rPr>
              <a:t>»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(продолжение)</a:t>
            </a:r>
            <a:endParaRPr lang="ru-RU" b="1" dirty="0">
              <a:latin typeface="Monotype Corsiva" pitchFamily="66" charset="0"/>
            </a:endParaRPr>
          </a:p>
          <a:p>
            <a:r>
              <a:rPr lang="ru-RU" dirty="0" smtClean="0"/>
              <a:t>уплату годового членского взноса в Ассоциацию муниципальных образований в 2019 - 2021 годах в сумме 20,0 тыс. рублей ежегодно;</a:t>
            </a:r>
          </a:p>
          <a:p>
            <a:r>
              <a:rPr lang="ru-RU" dirty="0" smtClean="0"/>
              <a:t>уплату налогов и сборов Администрации </a:t>
            </a:r>
            <a:r>
              <a:rPr lang="ru-RU" dirty="0" err="1" smtClean="0"/>
              <a:t>Саркеловского</a:t>
            </a:r>
            <a:r>
              <a:rPr lang="ru-RU" dirty="0" smtClean="0"/>
              <a:t> сельского поселения в 2019году  в сумме 17 тыс. рублей, в 2020-2021году  в сумме 1,5 тыс. рублей ежегодно;</a:t>
            </a:r>
          </a:p>
          <a:p>
            <a:r>
              <a:rPr lang="ru-RU" dirty="0" smtClean="0"/>
              <a:t> публикацию нормативно-правовых актов в 2019 году– 30,0 тыс. руб., в 2020- 2021 годах в сумме 25,0 тыс. рублей ежегодно;</a:t>
            </a:r>
          </a:p>
          <a:p>
            <a:r>
              <a:rPr lang="ru-RU" dirty="0" smtClean="0"/>
              <a:t>Одновременно в бюджете поселения предусмотрены средства на осуществление переданных полномочий Российской Федерации за счет средств федерального бюджета на:</a:t>
            </a:r>
          </a:p>
          <a:p>
            <a:r>
              <a:rPr lang="ru-RU" dirty="0" smtClean="0"/>
              <a:t>осуществление полномочий по определению в соответствии с частью 1 статьи 11.2 Областного закона от 25.10.2002 № 273-ЗС «Об административных правонарушениях» перечня должностных лиц, уполномоченных составлять протоколы об административных правонарушениях, в 2019-2021 годах в сумме 0,2 тыс. рублей ежегодно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612475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«НАЦИОНАЛЬНАЯ ОБОРОНА»</a:t>
            </a:r>
          </a:p>
          <a:p>
            <a:r>
              <a:rPr lang="ru-RU" dirty="0" smtClean="0"/>
              <a:t>В проекте бюджета поселения  по разделу «Национальная оборона» на 2019 год предусмотрено 191,3 тыс. руб., на 2020 год – 198,3 тыс. руб., на 2021 год средства не предусмотрены. </a:t>
            </a:r>
          </a:p>
          <a:p>
            <a:r>
              <a:rPr lang="ru-RU" dirty="0" smtClean="0"/>
              <a:t>Расходы по разделу будут направлены на содержание специалиста военно-учетного стола, за счет средств субвенции областного бюджета.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«НАЦИОНАЛЬНАЯ  БЕЗОПАСНОСТЬ И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               ПРАВООХРАНИТЕЛЬНАЯ  ДЕЯТЕЛЬНОСТЬ</a:t>
            </a:r>
            <a:r>
              <a:rPr lang="ru-RU" sz="2000" b="1" dirty="0" smtClean="0">
                <a:latin typeface="Monotype Corsiva" pitchFamily="66" charset="0"/>
              </a:rPr>
              <a:t>»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1600" dirty="0" smtClean="0"/>
              <a:t>В проекте бюджета поселения  по разделу «Национальная безопасность и правоохранительная деятельность» на 2019 год предусмотрено 55,0 тыс. руб. на 2020-2021 годы предусмотрены бюджетные ассигнования в сумме  15,0 тыс. рублей ежегодно. </a:t>
            </a:r>
          </a:p>
          <a:p>
            <a:r>
              <a:rPr lang="ru-RU" sz="1600" dirty="0" smtClean="0"/>
              <a:t>Расходы по разделу будут направлены на страхование добровольной пожарной дружины, заправку огнетушителей, приобретение средств пожарной безопасности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сыровар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0"/>
            <a:ext cx="2143140" cy="1497624"/>
          </a:xfrm>
          <a:prstGeom prst="rect">
            <a:avLst/>
          </a:prstGeom>
        </p:spPr>
      </p:pic>
      <p:pic>
        <p:nvPicPr>
          <p:cNvPr id="6" name="Рисунок 5" descr="сыровар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143248"/>
            <a:ext cx="1999415" cy="1474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latin typeface="Monotype Corsiva" pitchFamily="66" charset="0"/>
                <a:cs typeface="Times New Roman" pitchFamily="18" charset="0"/>
              </a:rPr>
              <a:t>«ЖИЛИЩНО-КОММУНАЛЬНОЕ ХОЗЯЙСТВО»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Расходы по разделу будут направлены </a:t>
            </a:r>
            <a:r>
              <a:rPr lang="ru-RU" sz="2400" dirty="0" smtClean="0">
                <a:latin typeface="Monotype Corsiva" pitchFamily="66" charset="0"/>
                <a:cs typeface="+mn-cs"/>
              </a:rPr>
              <a:t>на: </a:t>
            </a:r>
            <a:endParaRPr lang="ru-RU" sz="2400" dirty="0"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57" y="2070165"/>
            <a:ext cx="8286808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Monotype Corsiva" pitchFamily="66" charset="0"/>
              </a:rPr>
              <a:t>Взносы по капитальному ремонту многоквартирных домов</a:t>
            </a:r>
            <a:endParaRPr lang="ru-RU" sz="2800" b="1" u="sng" dirty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4,0 тыс. рублей на 2019 год, на 2020-2021 гг. -3,8 тыс. рублей  - ежегодно.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>
                <a:latin typeface="Monotype Corsiva" pitchFamily="66" charset="0"/>
              </a:rPr>
              <a:t>Оплата за уличное освещение </a:t>
            </a:r>
            <a:r>
              <a:rPr lang="ru-RU" sz="2800" b="1" u="sng" dirty="0" smtClean="0">
                <a:latin typeface="Monotype Corsiva" pitchFamily="66" charset="0"/>
              </a:rPr>
              <a:t> </a:t>
            </a:r>
            <a:endParaRPr lang="ru-RU" sz="2800" b="1" u="sng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367" y="4214818"/>
            <a:ext cx="2146743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2019год</a:t>
            </a:r>
            <a:endParaRPr lang="ru-RU" sz="2800" b="1" dirty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661,9 </a:t>
            </a:r>
            <a:r>
              <a:rPr lang="ru-RU" sz="2800" b="1" dirty="0">
                <a:latin typeface="Monotype Corsiva" pitchFamily="66" charset="0"/>
              </a:rPr>
              <a:t>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5474" y="4214818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2020 год </a:t>
            </a:r>
            <a:endParaRPr lang="ru-RU" sz="2800" b="1" dirty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200,0тыс.руб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7309" y="4143380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2021 </a:t>
            </a:r>
            <a:r>
              <a:rPr lang="ru-RU" sz="2800" b="1" dirty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100,0тыс.руб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3929063"/>
            <a:ext cx="6143625" cy="15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50194" y="41473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2557" y="4107656"/>
            <a:ext cx="355600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5025" y="4143375"/>
            <a:ext cx="42703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5429" y="193655"/>
            <a:ext cx="6500859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sz="2400" b="1" u="sng" dirty="0" smtClean="0">
                <a:latin typeface="Monotype Corsiva" pitchFamily="66" charset="0"/>
              </a:rPr>
              <a:t> </a:t>
            </a:r>
            <a:r>
              <a:rPr lang="ru-RU" sz="2400" b="1" u="sng" dirty="0"/>
              <a:t>Благоустройство населенных пунктов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1071546"/>
            <a:ext cx="37048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Monotype Corsiva" pitchFamily="66" charset="0"/>
                <a:cs typeface="+mn-cs"/>
              </a:rPr>
              <a:t>Содержание </a:t>
            </a:r>
            <a:r>
              <a:rPr lang="ru-RU" sz="2400" b="1" dirty="0">
                <a:latin typeface="Monotype Corsiva" pitchFamily="66" charset="0"/>
                <a:cs typeface="+mn-cs"/>
              </a:rPr>
              <a:t>мест захоронения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113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50,0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8006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25,0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1370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25, 0тыс.руб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25" y="1571625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106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9" y="17851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31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Monotype Corsiva" pitchFamily="66" charset="0"/>
                <a:cs typeface="+mn-cs"/>
              </a:rPr>
              <a:t>Повышение </a:t>
            </a:r>
            <a:r>
              <a:rPr lang="ru-RU" sz="2800" b="1" dirty="0">
                <a:latin typeface="Monotype Corsiva" pitchFamily="66" charset="0"/>
                <a:cs typeface="+mn-cs"/>
              </a:rPr>
              <a:t>эффективности работ по благоустройству территории поселения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25" y="3714750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31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9" y="3928269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106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319" y="4083054"/>
            <a:ext cx="214411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483,9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20717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10,0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4071942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46,0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САРКЕЛОВСКОЕ СЕЛЬСКОЕ ПОСЕЛЕНИЕ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решения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сельского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Поселения Цимлянского района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2019 год  и на плановый период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2020 и  2021 годов»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409342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Программа </a:t>
            </a:r>
            <a:r>
              <a:rPr lang="ru-RU" sz="4000" b="1" dirty="0">
                <a:latin typeface="Monotype Corsiva" pitchFamily="66" charset="0"/>
              </a:rPr>
              <a:t>«</a:t>
            </a:r>
            <a:r>
              <a:rPr lang="ru-RU" sz="4000" b="1" dirty="0" err="1">
                <a:latin typeface="Monotype Corsiva" pitchFamily="66" charset="0"/>
              </a:rPr>
              <a:t>Энергоэфективность</a:t>
            </a:r>
            <a:r>
              <a:rPr lang="ru-RU" sz="4000" b="1" dirty="0">
                <a:latin typeface="Monotype Corsiva" pitchFamily="66" charset="0"/>
              </a:rPr>
              <a:t> и развитие энергетики» </a:t>
            </a:r>
            <a:endParaRPr lang="ru-RU" sz="28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Объем финансирование на муниципальную программу в проекте бюджета </a:t>
            </a:r>
            <a:r>
              <a:rPr lang="ru-RU" sz="2000" b="1" dirty="0" err="1" smtClean="0">
                <a:latin typeface="Monotype Corsiva" pitchFamily="66" charset="0"/>
              </a:rPr>
              <a:t>Саркеловского</a:t>
            </a:r>
            <a:r>
              <a:rPr lang="ru-RU" sz="2000" b="1" dirty="0" smtClean="0">
                <a:latin typeface="Monotype Corsiva" pitchFamily="66" charset="0"/>
              </a:rPr>
              <a:t> сельского </a:t>
            </a:r>
            <a:r>
              <a:rPr lang="ru-RU" sz="2000" b="1" dirty="0">
                <a:latin typeface="Monotype Corsiva" pitchFamily="66" charset="0"/>
              </a:rPr>
              <a:t>поселения запланировано в сумме </a:t>
            </a:r>
            <a:r>
              <a:rPr lang="ru-RU" sz="2000" b="1" dirty="0" smtClean="0">
                <a:latin typeface="Monotype Corsiva" pitchFamily="66" charset="0"/>
              </a:rPr>
              <a:t>140,0 </a:t>
            </a:r>
            <a:r>
              <a:rPr lang="ru-RU" sz="2000" b="1" dirty="0">
                <a:latin typeface="Monotype Corsiva" pitchFamily="66" charset="0"/>
              </a:rPr>
              <a:t>тыс. рублей </a:t>
            </a:r>
            <a:r>
              <a:rPr lang="ru-RU" sz="2000" b="1" dirty="0" smtClean="0">
                <a:latin typeface="Monotype Corsiva" pitchFamily="66" charset="0"/>
              </a:rPr>
              <a:t> на 2019 год, на 2020-2021 гг. по 10,0 тыс. рублей ежегодно</a:t>
            </a:r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000" b="1" u="sng" dirty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000" b="1" dirty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000" b="1" dirty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000" b="1" dirty="0">
                <a:latin typeface="Monotype Corsiva" pitchFamily="66" charset="0"/>
              </a:rPr>
              <a:t>- повышение эффективности системы электроснабжения.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92906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28767"/>
            <a:ext cx="8501122" cy="415498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indent="450850" algn="ctr">
              <a:tabLst>
                <a:tab pos="3186113" algn="ctr"/>
                <a:tab pos="5391150" algn="l"/>
              </a:tabLst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600" b="1" dirty="0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«ОХРАНА ОКРУЖАЮЩЕЙ СРЕДЫ»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проекте бюджета поселения по разделу «Охрана окружающей среды» предусмотрены бюджетные ассигнования в сумме 100 тыс. рублей на 2019 год,   10,0 тыс. рублей на 2020 год,  10,0 тыс. рублей на 2021 год.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по разделу будут направлены на выполнение мероприятий в рамках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расходов бюджета поселения на ликвидацию несанкционированных свалок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636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2000264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000636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433965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 dirty="0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 dirty="0"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проекте бюджета поселения по разделу «Образование» предусмотрены бюджетные ассигнования в 2019-2021 году – 30,0 тыс. рублей ежегодно.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 направлением расходов остаются мероприятия  направленные на  повышение квалификации работников  Администрации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702">
            <a:off x="108340" y="4068838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86322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5029">
            <a:off x="6361096" y="3973362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0" y="6350"/>
            <a:ext cx="9144000" cy="754052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sz="24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«КУЛЬТУРА, КИНЕМАТОГРАФИЯ» 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проекте бюджета поселения по разделу «Культура, кинематография» предусмотрены бюджетные ассигнования в 2019 году в сумме 4467,4 тыс. рублей, в 2020 году в сумме 1857,3 тыс. рублей и в 2021 году в сумме 1757,3 тыс. рублей.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по разделу будут направлены на: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финансовое обеспечение выполнения муниципальных заданий бюджетными учреждениями культуры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сельского поселения в 2019 году в сумме 4327,0 тыс. рублей, в 2020 году –  1857,3 тыс. рублей и в 2021 году – 1757,3 тыс. рублей, что позволит создать условия для обеспечения населения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поселения услугами учреждения культуры;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2019 год предусмотрены средства 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расходов по изготовлению ПСД на капитальный ремонт муниципальных учреждений культуры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сельского поселения.</a:t>
            </a: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dirty="0">
              <a:latin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5529">
            <a:off x="6473247" y="231307"/>
            <a:ext cx="255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353"/>
            <a:ext cx="8143932" cy="532453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0850" algn="ctr"/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400" b="1" dirty="0">
              <a:latin typeface="Monotype Corsiva" pitchFamily="66" charset="0"/>
            </a:endParaRPr>
          </a:p>
          <a:p>
            <a:pPr indent="450850" algn="ctr" eaLnBrk="0" hangingPunct="0"/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«СОЦИАЛЬНАЯ ПОЛИТИКА»</a:t>
            </a: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r>
              <a:rPr lang="ru-RU" sz="2400" dirty="0" smtClean="0"/>
              <a:t>В проекте бюджета поселения по разделу «Социальная политика» предусмотрены бюджетные ассигнования в 2019 году – 64,1 тыс. рублей, в 2020 году – 68,3 тыс. рублей и в 2021 году – 72,6 тыс. рублей.</a:t>
            </a:r>
          </a:p>
          <a:p>
            <a:r>
              <a:rPr lang="ru-RU" sz="2400" dirty="0" smtClean="0"/>
              <a:t>Расходы по разделу будут направлены на выплаты ежемесячной доплаты к пенсии отдельным категориям граждан.</a:t>
            </a:r>
            <a:endParaRPr lang="ru-RU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80533"/>
            <a:ext cx="2357454" cy="17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905826"/>
            <a:ext cx="2500331" cy="16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47063"/>
            <a:ext cx="2286016" cy="1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569386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sz="2400" dirty="0" smtClean="0"/>
              <a:t>В проекте бюджета поселения по разделу «Физическая культура и спорт» расходы в 2019 году предусмотрены 45,0 тыс. рублей, на 2020-2021 годы предусмотрено  – 10,0 тыс. рублей  ежегодно.</a:t>
            </a:r>
          </a:p>
          <a:p>
            <a:pPr algn="ctr"/>
            <a:r>
              <a:rPr lang="ru-RU" sz="2400" dirty="0" smtClean="0"/>
              <a:t>Расходы по разделу будут направлены на исполнение календарного плана официальных физкультурных мероприятий и спортивных мероприятий  поселения.</a:t>
            </a:r>
            <a:endParaRPr lang="ru-RU" sz="2400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4" y="9159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03" y="844142"/>
            <a:ext cx="3000395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86200"/>
            <a:ext cx="8715436" cy="38779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7200" algn="ctr"/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Источники финансирования </a:t>
            </a:r>
          </a:p>
          <a:p>
            <a:pPr indent="457200" algn="ctr"/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дефицита бюджета</a:t>
            </a:r>
            <a:endParaRPr lang="ru-RU" sz="3600" b="1" dirty="0">
              <a:latin typeface="Monotype Corsiva" pitchFamily="66" charset="0"/>
            </a:endParaRPr>
          </a:p>
          <a:p>
            <a:pPr indent="457200" algn="ctr" eaLnBrk="0" hangingPunct="0"/>
            <a:r>
              <a:rPr lang="ru-RU" sz="3600" b="1" dirty="0" err="1" smtClean="0">
                <a:latin typeface="Monotype Corsiva" pitchFamily="66" charset="0"/>
                <a:cs typeface="Times New Roman" pitchFamily="18" charset="0"/>
              </a:rPr>
              <a:t>Саркеловского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 сельского </a:t>
            </a: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поселения</a:t>
            </a:r>
          </a:p>
          <a:p>
            <a:pPr indent="457200" algn="ctr" eaLnBrk="0" hangingPunct="0"/>
            <a:endParaRPr lang="ru-RU" sz="3600" b="1" dirty="0">
              <a:latin typeface="Monotype Corsiva" pitchFamily="66" charset="0"/>
            </a:endParaRPr>
          </a:p>
          <a:p>
            <a:pPr indent="457200" algn="ctr" eaLnBrk="0" hangingPunct="0"/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Общий объем источников финансирования дефицита бюджета сельского поселения </a:t>
            </a:r>
          </a:p>
          <a:p>
            <a:pPr indent="457200" algn="ctr" eaLnBrk="0" hangingPunct="0"/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прогнозируется в </a:t>
            </a: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2019-2021 годах </a:t>
            </a: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в сумме 0,0 рублей.</a:t>
            </a:r>
            <a:endParaRPr lang="ru-RU" sz="3600" b="1" dirty="0">
              <a:latin typeface="Monotype Corsiva" pitchFamily="66" charset="0"/>
            </a:endParaRPr>
          </a:p>
          <a:p>
            <a:pPr indent="457200"/>
            <a:endParaRPr lang="ru-RU" b="1" dirty="0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303" y="3865565"/>
            <a:ext cx="276889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pPr algn="ctr"/>
            <a:r>
              <a:rPr lang="ru-RU" sz="3600" dirty="0" smtClean="0"/>
              <a:t>БЮДЖЕТ ДЛЯ ГРАЖДАН 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2400" i="1" dirty="0" smtClean="0"/>
              <a:t>ПРОЕКТ БЮДЖЕТА САРКЕЛОВСКОГО СЕЛЬСКОГО ПОСЕЛЕНИЯ ЦИМЛЯНСКОГО РАЙОНА НА 2019 ГОД </a:t>
            </a:r>
          </a:p>
          <a:p>
            <a:pPr algn="ctr"/>
            <a:r>
              <a:rPr lang="ru-RU" sz="2400" i="1" dirty="0" smtClean="0"/>
              <a:t>И НА ПЛАНОВЫЙ ПЕРИОД 2020 И 2021 ГОДОВ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3600" dirty="0" smtClean="0"/>
              <a:t>Спасибо за внимание!</a:t>
            </a:r>
          </a:p>
          <a:p>
            <a:pPr algn="ctr"/>
            <a:r>
              <a:rPr lang="ru-RU" sz="3600" dirty="0" smtClean="0"/>
              <a:t> </a:t>
            </a:r>
          </a:p>
          <a:p>
            <a:pPr algn="ctr"/>
            <a:endParaRPr lang="ru-RU" sz="3600" dirty="0" smtClean="0"/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разработан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сектором экономики и финансов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39750" y="3000372"/>
            <a:ext cx="7777163" cy="29305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Основных мероприятий муниципальных программ </a:t>
            </a:r>
            <a:r>
              <a:rPr lang="ru-RU" sz="2000" b="1" dirty="0" err="1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Саркеловского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 сельского </a:t>
            </a: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поселения на достижение целей и задач социально экономического развития сельского поселения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348038" y="260350"/>
            <a:ext cx="4499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 подготовлен на основе: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92150"/>
            <a:ext cx="4643438" cy="2714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основных направлений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бюджетной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и налоговой политики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Саркеловского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сельского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поселения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2019 </a:t>
            </a:r>
            <a:r>
              <a:rPr lang="ru-RU" sz="2000" b="1" dirty="0">
                <a:solidFill>
                  <a:schemeClr val="tx1"/>
                </a:solidFill>
                <a:latin typeface="Monotype Corsiva"/>
                <a:cs typeface="Arial" charset="0"/>
              </a:rPr>
              <a:t>–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2021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годов. (утв. Постановлением Администрации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ССП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12.11.2018г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 №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162)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4300" y="765175"/>
            <a:ext cx="5219700" cy="259238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Прогноза социально-экономического развития на 2019 год и на плановый период 2020 и  2021 годов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6786610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Основные параметры проекта бюджета </a:t>
            </a:r>
            <a:r>
              <a:rPr lang="ru-RU" sz="2000" b="1" dirty="0" err="1" smtClean="0">
                <a:latin typeface="Monotype Corsiva" pitchFamily="66" charset="0"/>
              </a:rPr>
              <a:t>Саркеловского</a:t>
            </a:r>
            <a:r>
              <a:rPr lang="ru-RU" sz="2000" b="1" dirty="0" smtClean="0">
                <a:latin typeface="Monotype Corsiva" pitchFamily="66" charset="0"/>
              </a:rPr>
              <a:t>  сельского </a:t>
            </a:r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поселения на </a:t>
            </a:r>
            <a:r>
              <a:rPr lang="ru-RU" sz="2000" b="1" dirty="0" smtClean="0">
                <a:latin typeface="Monotype Corsiva" pitchFamily="66" charset="0"/>
              </a:rPr>
              <a:t>2019год </a:t>
            </a:r>
            <a:r>
              <a:rPr lang="ru-RU" sz="2000" b="1" dirty="0">
                <a:latin typeface="Monotype Corsiva" pitchFamily="66" charset="0"/>
              </a:rPr>
              <a:t>и плановый период </a:t>
            </a:r>
            <a:r>
              <a:rPr lang="ru-RU" sz="2000" b="1" dirty="0" smtClean="0">
                <a:latin typeface="Monotype Corsiva" pitchFamily="66" charset="0"/>
              </a:rPr>
              <a:t>2020и 2021годов  </a:t>
            </a:r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Предлагаются в соответствии с нижеприведенной таблицей </a:t>
            </a:r>
          </a:p>
        </p:txBody>
      </p:sp>
      <p:graphicFrame>
        <p:nvGraphicFramePr>
          <p:cNvPr id="15426" name="Group 66"/>
          <p:cNvGraphicFramePr>
            <a:graphicFrameLocks noGrp="1"/>
          </p:cNvGraphicFramePr>
          <p:nvPr/>
        </p:nvGraphicFramePr>
        <p:xfrm>
          <a:off x="357188" y="1214438"/>
          <a:ext cx="8572500" cy="3749040"/>
        </p:xfrm>
        <a:graphic>
          <a:graphicData uri="http://schemas.openxmlformats.org/drawingml/2006/table">
            <a:tbl>
              <a:tblPr/>
              <a:tblGrid>
                <a:gridCol w="1393825"/>
                <a:gridCol w="1114425"/>
                <a:gridCol w="1046162"/>
                <a:gridCol w="906463"/>
                <a:gridCol w="1044575"/>
                <a:gridCol w="1046162"/>
                <a:gridCol w="949325"/>
                <a:gridCol w="1071563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 утвержденный план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2018 г.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2019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2020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9914,4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5574,4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5195,4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9914,4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5574,4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5195,4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 дефицита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107950" y="5157788"/>
            <a:ext cx="5473700" cy="1951037"/>
            <a:chOff x="223" y="3095"/>
            <a:chExt cx="3225" cy="1229"/>
          </a:xfrm>
        </p:grpSpPr>
        <p:pic>
          <p:nvPicPr>
            <p:cNvPr id="15418" name="TextBox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" y="3095"/>
              <a:ext cx="3225" cy="1229"/>
            </a:xfrm>
            <a:prstGeom prst="rect">
              <a:avLst/>
            </a:prstGeom>
            <a:noFill/>
          </p:spPr>
        </p:pic>
        <p:sp>
          <p:nvSpPr>
            <p:cNvPr id="15419" name="Text Box 59"/>
            <p:cNvSpPr txBox="1">
              <a:spLocks noChangeArrowheads="1"/>
            </p:cNvSpPr>
            <p:nvPr/>
          </p:nvSpPr>
          <p:spPr bwMode="auto">
            <a:xfrm>
              <a:off x="225" y="3099"/>
              <a:ext cx="3218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Monotype Corsiva" pitchFamily="66" charset="0"/>
                </a:rPr>
                <a:t>Структура доходов в </a:t>
              </a:r>
              <a:r>
                <a:rPr lang="ru-RU" sz="1400" b="1" dirty="0" smtClean="0">
                  <a:latin typeface="Monotype Corsiva" pitchFamily="66" charset="0"/>
                </a:rPr>
                <a:t>2019-2021 годах </a:t>
              </a:r>
              <a:r>
                <a:rPr lang="ru-RU" sz="1400" b="1" dirty="0">
                  <a:latin typeface="Monotype Corsiva" pitchFamily="66" charset="0"/>
                </a:rPr>
                <a:t>останется прежней</a:t>
              </a:r>
            </a:p>
            <a:p>
              <a:r>
                <a:rPr lang="ru-RU" sz="1400" b="1" dirty="0">
                  <a:latin typeface="Monotype Corsiva" pitchFamily="66" charset="0"/>
                </a:rPr>
                <a:t>Наибольший удельный вес составит: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Налог на доходы физических лиц – 6%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Земельный налог с юридических лиц –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Земельный налог с физических лиц –</a:t>
              </a:r>
              <a:r>
                <a:rPr lang="ru-RU" sz="2000" b="1" dirty="0">
                  <a:latin typeface="Monotype Corsiva" pitchFamily="66" charset="0"/>
                </a:rPr>
                <a:t> 100</a:t>
              </a:r>
              <a:r>
                <a:rPr lang="ru-RU" sz="2000" b="1" dirty="0" smtClean="0">
                  <a:latin typeface="Monotype Corsiva" pitchFamily="66" charset="0"/>
                </a:rPr>
                <a:t>%</a:t>
              </a:r>
              <a:endParaRPr lang="ru-RU" sz="2000" b="1" dirty="0">
                <a:latin typeface="Monotype Corsiva" pitchFamily="66" charset="0"/>
              </a:endParaRPr>
            </a:p>
          </p:txBody>
        </p:sp>
      </p:grp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9" y="548581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ДОХОДЫ БЮДЖЕТА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а также безвозмездных поступлений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НАЛОГОВЫЕ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6714" y="2582856"/>
            <a:ext cx="314327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НЕНАЛОГОВЫЕ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БЕЗВОЗМЕЗДНЫЕ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ПОСТУПЛЕНИЯ</a:t>
            </a:r>
          </a:p>
        </p:txBody>
      </p:sp>
      <p:sp>
        <p:nvSpPr>
          <p:cNvPr id="16401" name="TextBox 7"/>
          <p:cNvSpPr txBox="1">
            <a:spLocks noChangeArrowheads="1"/>
          </p:cNvSpPr>
          <p:nvPr/>
        </p:nvSpPr>
        <p:spPr bwMode="auto">
          <a:xfrm>
            <a:off x="296863" y="3500438"/>
            <a:ext cx="253627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b="1" dirty="0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b="1" dirty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 dirty="0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b="1" dirty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 dirty="0">
                <a:latin typeface="Monotype Corsiva" pitchFamily="66" charset="0"/>
              </a:rPr>
              <a:t>Земельный налог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-</a:t>
            </a:r>
            <a:r>
              <a:rPr lang="ru-RU" b="1" dirty="0">
                <a:latin typeface="Monotype Corsiva" pitchFamily="66" charset="0"/>
              </a:rPr>
              <a:t>Государственная пошлина</a:t>
            </a:r>
          </a:p>
        </p:txBody>
      </p:sp>
      <p:sp>
        <p:nvSpPr>
          <p:cNvPr id="16402" name="TextBox 8"/>
          <p:cNvSpPr txBox="1">
            <a:spLocks noChangeArrowheads="1"/>
          </p:cNvSpPr>
          <p:nvPr/>
        </p:nvSpPr>
        <p:spPr bwMode="auto">
          <a:xfrm>
            <a:off x="3421063" y="3500438"/>
            <a:ext cx="256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b="1">
                <a:latin typeface="Monotype Corsiva" pitchFamily="66" charset="0"/>
              </a:rPr>
              <a:t> возмещение ущерба</a:t>
            </a:r>
          </a:p>
        </p:txBody>
      </p:sp>
      <p:sp>
        <p:nvSpPr>
          <p:cNvPr id="16403" name="TextBox 9"/>
          <p:cNvSpPr txBox="1">
            <a:spLocks noChangeArrowheads="1"/>
          </p:cNvSpPr>
          <p:nvPr/>
        </p:nvSpPr>
        <p:spPr bwMode="auto">
          <a:xfrm>
            <a:off x="6326188" y="3571875"/>
            <a:ext cx="253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b="1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b="1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b="1">
                <a:latin typeface="Monotype Corsiva" pitchFamily="66" charset="0"/>
              </a:rPr>
              <a:t>бюджетной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66" cy="486287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b="1" dirty="0">
                <a:latin typeface="Monotype Corsiva" pitchFamily="66" charset="0"/>
              </a:rPr>
              <a:t>Объем поступлений по налогу на доходы физических лиц на </a:t>
            </a:r>
            <a:r>
              <a:rPr lang="ru-RU" b="1" dirty="0" smtClean="0">
                <a:latin typeface="Monotype Corsiva" pitchFamily="66" charset="0"/>
              </a:rPr>
              <a:t>2019 </a:t>
            </a:r>
            <a:r>
              <a:rPr lang="ru-RU" b="1" dirty="0">
                <a:latin typeface="Monotype Corsiva" pitchFamily="66" charset="0"/>
              </a:rPr>
              <a:t>год прогнозируется в сумме </a:t>
            </a:r>
            <a:r>
              <a:rPr lang="ru-RU" b="1" dirty="0" smtClean="0">
                <a:latin typeface="Monotype Corsiva" pitchFamily="66" charset="0"/>
              </a:rPr>
              <a:t>273,1 тыс.руб</a:t>
            </a:r>
            <a:r>
              <a:rPr lang="ru-RU" b="1" dirty="0">
                <a:latin typeface="Monotype Corsiva" pitchFamily="66" charset="0"/>
              </a:rPr>
              <a:t>. и на плановый период </a:t>
            </a:r>
            <a:r>
              <a:rPr lang="ru-RU" b="1" dirty="0" smtClean="0">
                <a:latin typeface="Monotype Corsiva" pitchFamily="66" charset="0"/>
              </a:rPr>
              <a:t>2020 </a:t>
            </a:r>
            <a:r>
              <a:rPr lang="ru-RU" b="1" dirty="0">
                <a:latin typeface="Monotype Corsiva" pitchFamily="66" charset="0"/>
              </a:rPr>
              <a:t>и </a:t>
            </a:r>
            <a:r>
              <a:rPr lang="ru-RU" b="1" dirty="0" smtClean="0">
                <a:latin typeface="Monotype Corsiva" pitchFamily="66" charset="0"/>
              </a:rPr>
              <a:t>2021 </a:t>
            </a:r>
            <a:r>
              <a:rPr lang="ru-RU" b="1" dirty="0">
                <a:latin typeface="Monotype Corsiva" pitchFamily="66" charset="0"/>
              </a:rPr>
              <a:t>годов в сумме </a:t>
            </a:r>
            <a:r>
              <a:rPr lang="ru-RU" b="1" dirty="0" smtClean="0">
                <a:latin typeface="Monotype Corsiva" pitchFamily="66" charset="0"/>
              </a:rPr>
              <a:t>290,3 </a:t>
            </a:r>
            <a:r>
              <a:rPr lang="ru-RU" b="1" dirty="0">
                <a:latin typeface="Monotype Corsiva" pitchFamily="66" charset="0"/>
              </a:rPr>
              <a:t>тыс.руб. и </a:t>
            </a:r>
            <a:r>
              <a:rPr lang="ru-RU" b="1" dirty="0" smtClean="0">
                <a:latin typeface="Monotype Corsiva" pitchFamily="66" charset="0"/>
              </a:rPr>
              <a:t>308,8 </a:t>
            </a:r>
            <a:r>
              <a:rPr lang="ru-RU" b="1" dirty="0">
                <a:latin typeface="Monotype Corsiva" pitchFamily="66" charset="0"/>
              </a:rPr>
              <a:t>тыс. руб. соответственно.</a:t>
            </a:r>
          </a:p>
          <a:p>
            <a:pPr algn="just"/>
            <a:r>
              <a:rPr lang="ru-RU" b="1" dirty="0" smtClean="0">
                <a:latin typeface="Monotype Corsiva" pitchFamily="66" charset="0"/>
              </a:rPr>
              <a:t>Наиболее </a:t>
            </a:r>
            <a:r>
              <a:rPr lang="ru-RU" b="1" dirty="0">
                <a:latin typeface="Monotype Corsiva" pitchFamily="66" charset="0"/>
              </a:rPr>
              <a:t>крупными плательщиками налога на доходы физических лиц в сельском поселении являются предприятия:</a:t>
            </a:r>
          </a:p>
          <a:p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ООО «</a:t>
            </a:r>
            <a:r>
              <a:rPr lang="ru-RU" b="1" dirty="0" err="1" smtClean="0">
                <a:latin typeface="Monotype Corsiva" pitchFamily="66" charset="0"/>
              </a:rPr>
              <a:t>Винсовхоз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Цимлянский</a:t>
            </a:r>
            <a:r>
              <a:rPr lang="ru-RU" b="1" dirty="0" smtClean="0">
                <a:latin typeface="Monotype Corsiva" pitchFamily="66" charset="0"/>
              </a:rPr>
              <a:t>» </a:t>
            </a: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 dirty="0">
                <a:latin typeface="Monotype Corsiva" pitchFamily="66" charset="0"/>
              </a:rPr>
              <a:t> ОАО </a:t>
            </a:r>
            <a:r>
              <a:rPr lang="ru-RU" b="1" dirty="0" smtClean="0">
                <a:latin typeface="Monotype Corsiva" pitchFamily="66" charset="0"/>
              </a:rPr>
              <a:t>«Дары Дона»</a:t>
            </a: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- АО «им. Ленина»</a:t>
            </a:r>
          </a:p>
          <a:p>
            <a:pPr>
              <a:buFontTx/>
              <a:buChar char="-"/>
            </a:pPr>
            <a:endParaRPr lang="ru-RU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Клубные, образовательные учреждения</a:t>
            </a:r>
          </a:p>
          <a:p>
            <a:pPr>
              <a:buFontTx/>
              <a:buChar char="-"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 dirty="0">
                <a:latin typeface="Monotype Corsiva" pitchFamily="66" charset="0"/>
              </a:rPr>
              <a:t>Предприниматели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045217">
            <a:off x="3537445" y="2088016"/>
            <a:ext cx="2341413" cy="155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612181">
            <a:off x="6936936" y="2050195"/>
            <a:ext cx="2124842" cy="159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97886">
            <a:off x="5671367" y="2639637"/>
            <a:ext cx="1781771" cy="138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665604">
            <a:off x="6756846" y="3697945"/>
            <a:ext cx="2116403" cy="140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21049621">
            <a:off x="4326998" y="3543561"/>
            <a:ext cx="2041042" cy="159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555"/>
            <a:ext cx="8215370" cy="353943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 dirty="0">
                <a:latin typeface="Monotype Corsiva" pitchFamily="66" charset="0"/>
              </a:rPr>
              <a:t>   Оценка налогового потенциала по налогу на имущество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2019год  </a:t>
            </a:r>
            <a:r>
              <a:rPr lang="ru-RU" sz="2400" b="1" dirty="0">
                <a:latin typeface="Monotype Corsiva" pitchFamily="66" charset="0"/>
              </a:rPr>
              <a:t>прогнозируется в сумме  </a:t>
            </a:r>
            <a:r>
              <a:rPr lang="ru-RU" sz="2400" b="1" dirty="0" smtClean="0">
                <a:latin typeface="Monotype Corsiva" pitchFamily="66" charset="0"/>
              </a:rPr>
              <a:t>177,7 </a:t>
            </a:r>
            <a:r>
              <a:rPr lang="ru-RU" sz="2400" b="1" dirty="0">
                <a:latin typeface="Monotype Corsiva" pitchFamily="66" charset="0"/>
              </a:rPr>
              <a:t>тыс. руб.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>
                <a:latin typeface="Monotype Corsiva" pitchFamily="66" charset="0"/>
              </a:rPr>
              <a:t>на плановый период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>
                <a:latin typeface="Monotype Corsiva" pitchFamily="66" charset="0"/>
              </a:rPr>
              <a:t>годов в сумме </a:t>
            </a:r>
            <a:r>
              <a:rPr lang="ru-RU" sz="2400" b="1" dirty="0" smtClean="0">
                <a:latin typeface="Monotype Corsiva" pitchFamily="66" charset="0"/>
              </a:rPr>
              <a:t>195,4 тыс</a:t>
            </a:r>
            <a:r>
              <a:rPr lang="ru-RU" sz="2400" b="1" dirty="0">
                <a:latin typeface="Monotype Corsiva" pitchFamily="66" charset="0"/>
              </a:rPr>
              <a:t>. руб. и </a:t>
            </a:r>
            <a:r>
              <a:rPr lang="ru-RU" sz="2400" b="1" dirty="0" smtClean="0">
                <a:latin typeface="Monotype Corsiva" pitchFamily="66" charset="0"/>
              </a:rPr>
              <a:t>215,0 </a:t>
            </a:r>
            <a:r>
              <a:rPr lang="ru-RU" sz="2400" b="1" dirty="0">
                <a:latin typeface="Monotype Corsiva" pitchFamily="66" charset="0"/>
              </a:rPr>
              <a:t>тыс. руб. соответственно.</a:t>
            </a:r>
          </a:p>
          <a:p>
            <a:pPr algn="just"/>
            <a:r>
              <a:rPr lang="ru-RU" sz="2400" b="1" dirty="0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2019-2021 </a:t>
            </a:r>
            <a:r>
              <a:rPr lang="ru-RU" sz="2400" b="1" dirty="0">
                <a:latin typeface="Monotype Corsiva" pitchFamily="66" charset="0"/>
              </a:rPr>
              <a:t>годов исходит из суммарной инвентаризационной стоимости строений, помещений и сооружений принадлежащих гражданам на праве собственности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5445125"/>
            <a:ext cx="1000125" cy="428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0,1%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50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8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429250"/>
            <a:ext cx="1000125" cy="428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0,3</a:t>
            </a:r>
            <a:r>
              <a:rPr lang="ru-RU" dirty="0"/>
              <a:t>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1938" y="5429250"/>
            <a:ext cx="1000125" cy="428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2%</a:t>
            </a:r>
          </a:p>
        </p:txBody>
      </p:sp>
      <p:sp>
        <p:nvSpPr>
          <p:cNvPr id="18443" name="TextBox 9"/>
          <p:cNvSpPr txBox="1">
            <a:spLocks noChangeArrowheads="1"/>
          </p:cNvSpPr>
          <p:nvPr/>
        </p:nvSpPr>
        <p:spPr bwMode="auto">
          <a:xfrm rot="2226451">
            <a:off x="744538" y="4914900"/>
            <a:ext cx="122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до 300 тыс. руб.</a:t>
            </a:r>
          </a:p>
        </p:txBody>
      </p:sp>
      <p:sp>
        <p:nvSpPr>
          <p:cNvPr id="18444" name="TextBox 10"/>
          <p:cNvSpPr txBox="1">
            <a:spLocks noChangeArrowheads="1"/>
          </p:cNvSpPr>
          <p:nvPr/>
        </p:nvSpPr>
        <p:spPr bwMode="auto">
          <a:xfrm rot="-2276605">
            <a:off x="1704975" y="5008563"/>
            <a:ext cx="1165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от 300 тыс.руб.</a:t>
            </a:r>
          </a:p>
        </p:txBody>
      </p:sp>
      <p:sp>
        <p:nvSpPr>
          <p:cNvPr id="18445" name="TextBox 11"/>
          <p:cNvSpPr txBox="1">
            <a:spLocks noChangeArrowheads="1"/>
          </p:cNvSpPr>
          <p:nvPr/>
        </p:nvSpPr>
        <p:spPr bwMode="auto">
          <a:xfrm rot="2327601">
            <a:off x="2627313" y="4964113"/>
            <a:ext cx="1227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до 500 тыс. руб.</a:t>
            </a:r>
          </a:p>
        </p:txBody>
      </p:sp>
      <p:sp>
        <p:nvSpPr>
          <p:cNvPr id="18446" name="TextBox 12"/>
          <p:cNvSpPr txBox="1">
            <a:spLocks noChangeArrowheads="1"/>
          </p:cNvSpPr>
          <p:nvPr/>
        </p:nvSpPr>
        <p:spPr bwMode="auto">
          <a:xfrm rot="-2230112">
            <a:off x="3467100" y="4951413"/>
            <a:ext cx="145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свыше 500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7633" y="203177"/>
            <a:ext cx="8341066" cy="64633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100 %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поселения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929687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3600" b="1" dirty="0" smtClean="0">
                <a:latin typeface="Monotype Corsiva" pitchFamily="66" charset="0"/>
              </a:rPr>
              <a:t>2019 </a:t>
            </a:r>
            <a:r>
              <a:rPr lang="ru-RU" sz="3600" b="1" dirty="0">
                <a:latin typeface="Monotype Corsiva" pitchFamily="66" charset="0"/>
              </a:rPr>
              <a:t>год прогнозируется в сумме </a:t>
            </a:r>
            <a:r>
              <a:rPr lang="ru-RU" sz="3600" b="1" dirty="0" smtClean="0">
                <a:latin typeface="Monotype Corsiva" pitchFamily="66" charset="0"/>
              </a:rPr>
              <a:t> 408,4 </a:t>
            </a:r>
            <a:r>
              <a:rPr lang="ru-RU" sz="3600" b="1" dirty="0">
                <a:latin typeface="Monotype Corsiva" pitchFamily="66" charset="0"/>
              </a:rPr>
              <a:t>тыс. рублей. На </a:t>
            </a:r>
            <a:r>
              <a:rPr lang="ru-RU" sz="3600" b="1" dirty="0" smtClean="0">
                <a:latin typeface="Monotype Corsiva" pitchFamily="66" charset="0"/>
              </a:rPr>
              <a:t>2020- 433,9 </a:t>
            </a:r>
            <a:r>
              <a:rPr lang="ru-RU" sz="3600" b="1" dirty="0">
                <a:latin typeface="Monotype Corsiva" pitchFamily="66" charset="0"/>
              </a:rPr>
              <a:t>тыс. рублей, на </a:t>
            </a:r>
            <a:r>
              <a:rPr lang="ru-RU" sz="3600" b="1" dirty="0" smtClean="0">
                <a:latin typeface="Monotype Corsiva" pitchFamily="66" charset="0"/>
              </a:rPr>
              <a:t>2021 </a:t>
            </a:r>
            <a:r>
              <a:rPr lang="ru-RU" sz="3600" b="1" dirty="0">
                <a:latin typeface="Monotype Corsiva" pitchFamily="66" charset="0"/>
              </a:rPr>
              <a:t>год – </a:t>
            </a:r>
            <a:r>
              <a:rPr lang="ru-RU" sz="3600" b="1" dirty="0" smtClean="0">
                <a:latin typeface="Monotype Corsiva" pitchFamily="66" charset="0"/>
              </a:rPr>
              <a:t>461,1 </a:t>
            </a:r>
            <a:r>
              <a:rPr lang="ru-RU" sz="3600" b="1" dirty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3600" b="1" u="sng" dirty="0">
                <a:latin typeface="Monotype Corsiva" pitchFamily="66" charset="0"/>
              </a:rPr>
              <a:t>Земельный налог с физических лиц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Поступление налога в бюджет сельского поселения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 прогнозируется в сумме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559,5тыс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рублей.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2020- 567,8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576,2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569739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Monotype Corsiva" pitchFamily="66" charset="0"/>
                <a:cs typeface="+mn-cs"/>
              </a:rPr>
              <a:t>Земельный налог с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67220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ГОСУДАРСТВЕННАЯ ПОШЛИНА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37856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Объем поступлений в бюджет сельского поселения в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>
                <a:latin typeface="Monotype Corsiva" pitchFamily="66" charset="0"/>
              </a:rPr>
              <a:t>году 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 15,4 тыс.руб</a:t>
            </a:r>
            <a:r>
              <a:rPr lang="ru-RU" sz="2400" b="1" dirty="0">
                <a:latin typeface="Monotype Corsiva" pitchFamily="66" charset="0"/>
              </a:rPr>
              <a:t>. В бюджет сельского поселения поступает государственная пошлина за совершение нотариальных действий (за исключением действий, собираемых консульскими учреждениями РФ).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Общий объем поступлений государственной пошлины в бюджет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плановый </a:t>
            </a:r>
            <a:r>
              <a:rPr lang="ru-RU" sz="2400" b="1" dirty="0">
                <a:latin typeface="Monotype Corsiva" pitchFamily="66" charset="0"/>
              </a:rPr>
              <a:t>период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2021годов </a:t>
            </a:r>
            <a:r>
              <a:rPr lang="ru-RU" sz="2400" b="1" dirty="0">
                <a:latin typeface="Monotype Corsiva" pitchFamily="66" charset="0"/>
              </a:rPr>
              <a:t>в сумме </a:t>
            </a:r>
            <a:r>
              <a:rPr lang="ru-RU" sz="2400" b="1" dirty="0" smtClean="0">
                <a:latin typeface="Monotype Corsiva" pitchFamily="66" charset="0"/>
              </a:rPr>
              <a:t> 16,0 </a:t>
            </a:r>
            <a:r>
              <a:rPr lang="ru-RU" sz="2400" b="1" dirty="0">
                <a:latin typeface="Monotype Corsiva" pitchFamily="66" charset="0"/>
              </a:rPr>
              <a:t>тыс.руб. и </a:t>
            </a:r>
            <a:r>
              <a:rPr lang="ru-RU" sz="2400" b="1" dirty="0" smtClean="0">
                <a:latin typeface="Monotype Corsiva" pitchFamily="66" charset="0"/>
              </a:rPr>
              <a:t>16,6 тыс.руб</a:t>
            </a:r>
            <a:r>
              <a:rPr lang="ru-RU" sz="2400" b="1" dirty="0">
                <a:latin typeface="Monotype Corsiva" pitchFamily="66" charset="0"/>
              </a:rPr>
              <a:t>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1223</TotalTime>
  <Words>1726</Words>
  <PresentationFormat>Экран (4:3)</PresentationFormat>
  <Paragraphs>346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Оля</cp:lastModifiedBy>
  <cp:revision>109</cp:revision>
  <dcterms:created xsi:type="dcterms:W3CDTF">2016-12-12T13:04:31Z</dcterms:created>
  <dcterms:modified xsi:type="dcterms:W3CDTF">2018-11-16T11:43:01Z</dcterms:modified>
</cp:coreProperties>
</file>